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4" r:id="rId5"/>
    <p:sldId id="263" r:id="rId6"/>
    <p:sldId id="265" r:id="rId7"/>
    <p:sldId id="266" r:id="rId8"/>
    <p:sldId id="285" r:id="rId9"/>
    <p:sldId id="270" r:id="rId10"/>
    <p:sldId id="272" r:id="rId11"/>
    <p:sldId id="269" r:id="rId12"/>
    <p:sldId id="273" r:id="rId13"/>
    <p:sldId id="287" r:id="rId14"/>
    <p:sldId id="274" r:id="rId15"/>
    <p:sldId id="275" r:id="rId16"/>
    <p:sldId id="259" r:id="rId17"/>
    <p:sldId id="276" r:id="rId18"/>
    <p:sldId id="288" r:id="rId19"/>
    <p:sldId id="278" r:id="rId20"/>
    <p:sldId id="289" r:id="rId21"/>
    <p:sldId id="286" r:id="rId22"/>
    <p:sldId id="291" r:id="rId23"/>
    <p:sldId id="290" r:id="rId24"/>
    <p:sldId id="260" r:id="rId25"/>
    <p:sldId id="261" r:id="rId26"/>
    <p:sldId id="282" r:id="rId27"/>
    <p:sldId id="262" r:id="rId28"/>
    <p:sldId id="293" r:id="rId29"/>
    <p:sldId id="280" r:id="rId30"/>
    <p:sldId id="281" r:id="rId31"/>
    <p:sldId id="283" r:id="rId32"/>
    <p:sldId id="284" r:id="rId33"/>
    <p:sldId id="271" r:id="rId34"/>
    <p:sldId id="268" r:id="rId35"/>
    <p:sldId id="294" r:id="rId36"/>
    <p:sldId id="277" r:id="rId37"/>
    <p:sldId id="292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17B05-B645-4CF2-84DC-6B297909F1E3}" type="datetimeFigureOut">
              <a:rPr lang="en-US" smtClean="0"/>
              <a:t>4/3/2013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C5BEA-D1B7-4459-9D53-85EC84DBE8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28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78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04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0943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9275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85800" y="0"/>
            <a:ext cx="914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1828800" y="0"/>
            <a:ext cx="9144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971800" y="0"/>
            <a:ext cx="914400" cy="533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114800" y="0"/>
            <a:ext cx="914400" cy="5334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5257800" y="0"/>
            <a:ext cx="914400" cy="533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 rot="5400000">
            <a:off x="3733800" y="-3047999"/>
            <a:ext cx="533400" cy="6629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7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400800" y="0"/>
            <a:ext cx="914400" cy="533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525963"/>
          </a:xfrm>
        </p:spPr>
        <p:txBody>
          <a:bodyPr/>
          <a:lstStyle>
            <a:lvl1pPr marL="280988" indent="-280988">
              <a:defRPr/>
            </a:lvl1pPr>
            <a:lvl2pPr marL="742950" indent="-341313">
              <a:defRPr/>
            </a:lvl2pPr>
            <a:lvl3pPr marL="1023938" indent="-280988"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1295400"/>
            <a:ext cx="7924800" cy="0"/>
          </a:xfrm>
          <a:prstGeom prst="line">
            <a:avLst/>
          </a:prstGeom>
          <a:ln w="19050" cap="rnd" cmpd="sng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0" y="533402"/>
            <a:ext cx="9144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0" y="6400800"/>
            <a:ext cx="9144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573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7924800" cy="762000"/>
          </a:xfrm>
          <a:prstGeom prst="rect">
            <a:avLst/>
          </a:prstGeom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447800"/>
            <a:ext cx="7924800" cy="4525963"/>
          </a:xfrm>
          <a:prstGeom prst="rect">
            <a:avLst/>
          </a:prstGeom>
        </p:spPr>
        <p:txBody>
          <a:bodyPr vert="horz" lIns="182880" tIns="182880" rIns="182880" bIns="18288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416675"/>
            <a:ext cx="876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92075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54" r:id="rId8"/>
    <p:sldLayoutId id="214748365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0988" indent="-280988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341313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  <a:lumOff val="25000"/>
              </a:schemeClr>
            </a:gs>
            <a:gs pos="100000">
              <a:schemeClr val="accent5">
                <a:lumMod val="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2457451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Future Opportunities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at an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Electron-Ion Collider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34000"/>
            <a:ext cx="6400800" cy="1295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Oleg </a:t>
            </a:r>
            <a:r>
              <a:rPr lang="en-US" dirty="0" err="1" smtClean="0">
                <a:solidFill>
                  <a:schemeClr val="bg1"/>
                </a:solidFill>
              </a:rPr>
              <a:t>Eyser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Brookhaven National Laboratory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77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Quark TMD Distributions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71600"/>
            <a:ext cx="3876675" cy="495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374105"/>
            <a:ext cx="2590800" cy="495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79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Spatial Imaging of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Nucleo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ns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42" name="Picture 2" descr="http://rhig.physics.yale.edu/~ullrich/eic-wp/view/Thumbnails/gpd-graph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067174"/>
            <a:ext cx="6143625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896011" y="1371600"/>
                <a:ext cx="5351978" cy="763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⇑</m:t>
                          </m:r>
                        </m:sup>
                      </m:sSup>
                      <m:d>
                        <m:d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𝑇</m:t>
                                      </m:r>
                                    </m:sub>
                                  </m:sSub>
                                  <m:r>
                                    <a:rPr lang="en-US" sz="2000" b="0" i="1" smtClean="0">
                                      <a:latin typeface="Cambria Math"/>
                                      <a:ea typeface="Cambria Math"/>
                                    </a:rPr>
                                    <m:t>×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/>
                                          <a:ea typeface="Cambria Math"/>
                                        </a:rPr>
                                        <m:t>𝑇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𝑧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𝑀</m:t>
                          </m:r>
                        </m:den>
                      </m:f>
                      <m:f>
                        <m:f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𝜕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𝜕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  <m:r>
                        <a:rPr lang="en-US" sz="2000" b="0" i="1" smtClean="0">
                          <a:latin typeface="Cambria Math"/>
                          <a:ea typeface="Cambria Math"/>
                        </a:rPr>
                        <m:t>𝑒</m:t>
                      </m:r>
                      <m:d>
                        <m:dPr>
                          <m:ctrlPr>
                            <a:rPr lang="en-US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sz="20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011" y="1371600"/>
                <a:ext cx="5351978" cy="76354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963869" y="2827221"/>
                <a:ext cx="11138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𝐸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869" y="2827221"/>
                <a:ext cx="1113895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4953000" y="2370021"/>
                <a:ext cx="11356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𝐻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𝜉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dirty="0" smtClean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2370021"/>
                <a:ext cx="1135632" cy="369332"/>
              </a:xfrm>
              <a:prstGeom prst="rect">
                <a:avLst/>
              </a:prstGeom>
              <a:blipFill rotWithShape="1">
                <a:blip r:embed="rId5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668048" y="2634734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Fourier transform of </a:t>
            </a:r>
            <a:r>
              <a:rPr lang="en-US" dirty="0"/>
              <a:t> </a:t>
            </a:r>
            <a:r>
              <a:rPr lang="en-US" dirty="0" smtClean="0"/>
              <a:t>                     at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6553200" y="2634734"/>
                <a:ext cx="7980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  <a:ea typeface="Cambria Math"/>
                        </a:rPr>
                        <m:t>𝜉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dirty="0" smtClean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3200" y="2634734"/>
                <a:ext cx="798039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1531246" y="2827221"/>
                <a:ext cx="1020985" cy="3731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  <a:ea typeface="Cambria Math"/>
                        </a:rPr>
                        <m:t>𝑒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1246" y="2827221"/>
                <a:ext cx="1020985" cy="373179"/>
              </a:xfrm>
              <a:prstGeom prst="rect">
                <a:avLst/>
              </a:prstGeom>
              <a:blipFill rotWithShape="1">
                <a:blip r:embed="rId7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1524000" y="2370021"/>
                <a:ext cx="1035476" cy="3731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,</m:t>
                          </m:r>
                          <m:sSubSup>
                            <m:sSubSup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sub>
                            <m:sup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2370021"/>
                <a:ext cx="1035476" cy="373179"/>
              </a:xfrm>
              <a:prstGeom prst="rect">
                <a:avLst/>
              </a:prstGeom>
              <a:blipFill rotWithShape="1">
                <a:blip r:embed="rId8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52400" y="3686174"/>
            <a:ext cx="2274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Exclusive processes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5796651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Resolution scale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453453" y="5796651"/>
                <a:ext cx="5183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3453" y="5796651"/>
                <a:ext cx="518347" cy="369332"/>
              </a:xfrm>
              <a:prstGeom prst="rect">
                <a:avLst/>
              </a:prstGeom>
              <a:blipFill rotWithShape="1">
                <a:blip r:embed="rId9"/>
                <a:stretch>
                  <a:fillRect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5677587" y="5791200"/>
                <a:ext cx="1104213" cy="3747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sSubSup>
                            <m:sSub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𝑉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587" y="5791200"/>
                <a:ext cx="1104213" cy="374783"/>
              </a:xfrm>
              <a:prstGeom prst="rect">
                <a:avLst/>
              </a:prstGeom>
              <a:blipFill rotWithShape="1">
                <a:blip r:embed="rId10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7543800" y="3990974"/>
                <a:ext cx="4003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𝑉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800" y="3990974"/>
                <a:ext cx="400366" cy="369332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9" name="Right Brace 18"/>
          <p:cNvSpPr/>
          <p:nvPr/>
        </p:nvSpPr>
        <p:spPr>
          <a:xfrm>
            <a:off x="2514600" y="2362200"/>
            <a:ext cx="155448" cy="914400"/>
          </a:xfrm>
          <a:prstGeom prst="righ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Brace 20"/>
          <p:cNvSpPr/>
          <p:nvPr/>
        </p:nvSpPr>
        <p:spPr>
          <a:xfrm>
            <a:off x="5943600" y="2362200"/>
            <a:ext cx="155448" cy="914400"/>
          </a:xfrm>
          <a:prstGeom prst="righ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/>
          <p:cNvSpPr/>
          <p:nvPr/>
        </p:nvSpPr>
        <p:spPr>
          <a:xfrm>
            <a:off x="4876800" y="2362200"/>
            <a:ext cx="155448" cy="914400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25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Deeply Virtual Compton Scattering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266" name="Picture 2" descr="http://rhig.physics.yale.edu/~ullrich/eic-wp/view/Thumbnails/x-q2-dvc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" y="1554480"/>
            <a:ext cx="4945380" cy="3550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rhig.physics.yale.edu/~ullrich/eic-wp/view/Thumbnails/DVCS.x.Q2.5x1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3467100" cy="242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rhig.physics.yale.edu/~ullrich/eic-wp/view/Thumbnails/DVCS.x.Q2.20x2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447800"/>
            <a:ext cx="3467100" cy="242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4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Towards Spatial Imaging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3554" name="Picture 2" descr="http://rhig.physics.yale.edu/~ullrich/eic-wp/view/Thumbnails/xFb-DVCS-hilow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447803" y="3719512"/>
            <a:ext cx="6553200" cy="237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://rhig.physics.yale.edu/~ullrich/eic-wp/view/Thumbnails/kin-DVC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0" r="33020"/>
          <a:stretch/>
        </p:blipFill>
        <p:spPr bwMode="auto">
          <a:xfrm rot="5400000">
            <a:off x="3996738" y="-477250"/>
            <a:ext cx="160772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73654" y="1457980"/>
            <a:ext cx="4584909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Combine with next slide???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9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Gluon Distributions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4" name="Picture 2" descr="http://rhig.physics.yale.edu/~ullrich/eic-wp/view/Thumbnails/gpd-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34" y="1497295"/>
            <a:ext cx="7936766" cy="477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1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The Nucleus: A Laboratory for QCD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83175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What is the role of strong gluon fields, 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</a:rPr>
              <a:t>parton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 saturation effects, and collective gluon excitations in nuclei?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Can we experimentally find evidence of non-linear QCD dynamics in the high-energy scattering off nuclei?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What are the momentum/spatial </a:t>
            </a:r>
            <a:b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distributions of gluons and sea quarks </a:t>
            </a:r>
            <a:b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in nuclei?</a:t>
            </a:r>
          </a:p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Are there strong color fluctuations </a:t>
            </a:r>
            <a:b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inside a large nucleus?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33794" name="Picture 2" descr="http://rhig.physics.yale.edu/~ullrich/eic-wp/view/Thumbnails/Qx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626448"/>
            <a:ext cx="2990850" cy="269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80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</a:rPr>
              <a:t>High Gluon Densities in Nuclei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290" name="Picture 2" descr="http://rhig.physics.yale.edu/~ullrich/eic-wp/view/Thumbnails/RegionsOfWaveFunction_xQ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3033506"/>
            <a:ext cx="4325112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rhig.physics.yale.edu/~ullrich/eic-wp/view/Thumbnails/hera_10GeV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1752600"/>
            <a:ext cx="4449128" cy="414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rhig.physics.yale.edu/~ullrich/eic-wp/view/Thumbnails/partons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00"/>
          <a:stretch/>
        </p:blipFill>
        <p:spPr bwMode="auto">
          <a:xfrm>
            <a:off x="4876800" y="1433679"/>
            <a:ext cx="3124200" cy="169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rhig.physics.yale.edu/~ullrich/eic-wp/view/Thumbnails/RegionsOfWaveFuncti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109706"/>
            <a:ext cx="3350796" cy="329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6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Lepton-Nucleus Scattering</a:t>
            </a:r>
            <a:endParaRPr lang="en-US" dirty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09319"/>
            <a:ext cx="5732907" cy="40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6172200" y="4343400"/>
                <a:ext cx="2819399" cy="17055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err="1" smtClean="0"/>
                  <a:t>u.r</a:t>
                </a:r>
                <a:r>
                  <a:rPr lang="en-US" sz="1600" dirty="0" smtClean="0"/>
                  <a:t>. boost amplifies the gluon densities in nucleus (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</a:rPr>
                      <m:t>𝑅</m:t>
                    </m:r>
                    <m:r>
                      <a:rPr lang="en-US" sz="1600" i="1">
                        <a:latin typeface="Cambria Math"/>
                        <a:ea typeface="Cambria Math"/>
                      </a:rPr>
                      <m:t>~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/>
                            <a:ea typeface="Cambria Math"/>
                          </a:rPr>
                          <m:t>𝐴</m:t>
                        </m:r>
                      </m:e>
                      <m:sup>
                        <m:f>
                          <m:fPr>
                            <m:type m:val="skw"/>
                            <m:ctrlPr>
                              <a:rPr lang="en-US" sz="1600" i="1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1600" dirty="0" smtClean="0"/>
                  <a:t>)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𝑠</m:t>
                          </m:r>
                        </m:sub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bSup>
                      <m:d>
                        <m:dPr>
                          <m:ctrlPr>
                            <a:rPr lang="en-US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type m:val="skw"/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200" y="4343400"/>
                <a:ext cx="2819399" cy="1705595"/>
              </a:xfrm>
              <a:prstGeom prst="rect">
                <a:avLst/>
              </a:prstGeom>
              <a:blipFill rotWithShape="1">
                <a:blip r:embed="rId3"/>
                <a:stretch>
                  <a:fillRect l="-1299" t="-1075" r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6017012" y="1418258"/>
            <a:ext cx="2898388" cy="2925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2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Nuclear PDFs </a:t>
            </a:r>
            <a:endParaRPr lang="en-US" baseline="-25000" dirty="0"/>
          </a:p>
        </p:txBody>
      </p:sp>
      <p:pic>
        <p:nvPicPr>
          <p:cNvPr id="15364" name="Picture 4" descr="http://rhig.physics.yale.edu/~ullrich/eic-wp/view/Thumbnails/bartels3dComb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6350" y="2771775"/>
            <a:ext cx="581025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034222" y="1371600"/>
                <a:ext cx="5075556" cy="6505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𝑑𝑥𝑑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1−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sSub>
                            <m:sSub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  <m:r>
                            <a:rPr lang="en-US" sz="16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4222" y="1371600"/>
                <a:ext cx="5075556" cy="6505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52400" y="2096869"/>
            <a:ext cx="7122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Expect strong non-linear effects in FL from higher twist contributions</a:t>
            </a:r>
          </a:p>
          <a:p>
            <a:r>
              <a:rPr lang="en-US" dirty="0" smtClean="0"/>
              <a:t>Dipole model from Bartels et al.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6433386" y="5727411"/>
                <a:ext cx="2710614" cy="7329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2/</m:t>
                          </m:r>
                          <m:r>
                            <a:rPr lang="en-US" sz="1600" b="0" i="1" smtClean="0">
                              <a:latin typeface="Cambria Math"/>
                            </a:rPr>
                            <m:t>𝐿</m:t>
                          </m:r>
                        </m:sub>
                      </m:sSub>
                      <m:d>
                        <m:d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sz="1600" b="0" i="1" smtClean="0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2/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𝐴</m:t>
                              </m:r>
                            </m:sup>
                          </m:sSubSup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𝐴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sSubSup>
                            <m:sSub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2/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𝑝</m:t>
                              </m:r>
                            </m:sup>
                          </m:sSubSup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386" y="5727411"/>
                <a:ext cx="2710614" cy="73295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5181600" y="5909224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Quantify by</a:t>
            </a:r>
            <a:endParaRPr lang="en-US" dirty="0"/>
          </a:p>
        </p:txBody>
      </p:sp>
      <p:sp>
        <p:nvSpPr>
          <p:cNvPr id="9" name="Right Brace 8"/>
          <p:cNvSpPr/>
          <p:nvPr/>
        </p:nvSpPr>
        <p:spPr>
          <a:xfrm rot="5400000">
            <a:off x="4196569" y="3030391"/>
            <a:ext cx="316838" cy="5509578"/>
          </a:xfrm>
          <a:prstGeom prst="rightBrace">
            <a:avLst>
              <a:gd name="adj1" fmla="val 8333"/>
              <a:gd name="adj2" fmla="val 33634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8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Nuclear PDFs</a:t>
            </a:r>
            <a:endParaRPr lang="en-US" dirty="0"/>
          </a:p>
        </p:txBody>
      </p:sp>
      <p:pic>
        <p:nvPicPr>
          <p:cNvPr id="16386" name="Picture 2" descr="http://rhig.physics.yale.edu/~ullrich/eic-wp/view/Thumbnails/F2FLcomb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676400"/>
            <a:ext cx="9056597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7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Exploring the Glue that Binds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U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ll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447800"/>
            <a:ext cx="79248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Questions at the next QCD frontier</a:t>
            </a:r>
          </a:p>
          <a:p>
            <a:pPr lvl="1">
              <a:buClr>
                <a:schemeClr val="accent2">
                  <a:lumMod val="75000"/>
                </a:schemeClr>
              </a:buClr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How are the sea quarks and gluons, and their spins, distributed in space and momentum inside the nucleon?</a:t>
            </a:r>
          </a:p>
          <a:p>
            <a:pPr lvl="1">
              <a:buClr>
                <a:schemeClr val="accent3">
                  <a:lumMod val="50000"/>
                </a:schemeClr>
              </a:buClr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Where does the saturation of gluon densities set in?</a:t>
            </a:r>
          </a:p>
          <a:p>
            <a:pPr lvl="1">
              <a:buClr>
                <a:schemeClr val="accent3">
                  <a:lumMod val="50000"/>
                </a:schemeClr>
              </a:buClr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How does the nuclear environment affect the distribution of quarks and gluons and their interactions in nuclei?</a:t>
            </a:r>
          </a:p>
          <a:p>
            <a:r>
              <a:rPr lang="en-US" dirty="0" smtClean="0"/>
              <a:t>An Electron-Ion Collider</a:t>
            </a:r>
          </a:p>
          <a:p>
            <a:pPr lv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Electron beams for precision measurements</a:t>
            </a:r>
          </a:p>
          <a:p>
            <a:pPr lv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Polarized nucleon beams</a:t>
            </a:r>
          </a:p>
          <a:p>
            <a:pPr lv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Heavy ion beams of different species</a:t>
            </a:r>
          </a:p>
          <a:p>
            <a:pPr lvl="1"/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Kinematic reach into the gluon dominated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regime</a:t>
            </a:r>
          </a:p>
          <a:p>
            <a:pPr lvl="1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Dedicated hermetic detector setup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3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Di-hadron Correlations</a:t>
            </a:r>
            <a:endParaRPr lang="en-US" dirty="0"/>
          </a:p>
        </p:txBody>
      </p:sp>
      <p:pic>
        <p:nvPicPr>
          <p:cNvPr id="25602" name="Picture 2" descr="http://rhig.physics.yale.edu/~ullrich/eic-wp/view/Thumbnails/dihadrons_dph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8983979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018" y="5678269"/>
            <a:ext cx="2407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PRD 83, 1 5005 (2011)</a:t>
            </a:r>
          </a:p>
          <a:p>
            <a:r>
              <a:rPr lang="en-US" sz="1600" dirty="0" smtClean="0"/>
              <a:t>PRL 106, 022301 (2011)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1459468"/>
            <a:ext cx="3172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 in CGC framework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1" y="1459468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Expected experimental significance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5229055" y="1944753"/>
                <a:ext cx="1381853" cy="34124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𝑠</m:t>
                        </m:r>
                      </m:e>
                    </m:rad>
                    <m:r>
                      <a:rPr lang="en-US" sz="1600" b="0" i="1" smtClean="0">
                        <a:solidFill>
                          <a:srgbClr val="FF0000"/>
                        </a:solidFill>
                        <a:latin typeface="Cambria Math"/>
                      </a:rPr>
                      <m:t>=90</m:t>
                    </m:r>
                  </m:oMath>
                </a14:m>
                <a:r>
                  <a:rPr lang="en-US" sz="1600" dirty="0" smtClean="0">
                    <a:solidFill>
                      <a:srgbClr val="FF0000"/>
                    </a:solidFill>
                  </a:rPr>
                  <a:t> GeV</a:t>
                </a:r>
                <a:endParaRPr lang="en-US" sz="16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9055" y="1944753"/>
                <a:ext cx="1381853" cy="341247"/>
              </a:xfrm>
              <a:prstGeom prst="rect">
                <a:avLst/>
              </a:prstGeom>
              <a:blipFill rotWithShape="1">
                <a:blip r:embed="rId3"/>
                <a:stretch>
                  <a:fillRect t="-3571" r="-442" b="-23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568189" y="5569803"/>
            <a:ext cx="4652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1600" dirty="0" smtClean="0"/>
              <a:t>with	EPS09 (</a:t>
            </a:r>
            <a:r>
              <a:rPr lang="en-US" sz="1600" dirty="0" err="1" smtClean="0"/>
              <a:t>nPDF</a:t>
            </a:r>
            <a:r>
              <a:rPr lang="en-US" sz="1600" dirty="0" smtClean="0"/>
              <a:t> shadowing)</a:t>
            </a:r>
          </a:p>
          <a:p>
            <a:pPr>
              <a:tabLst>
                <a:tab pos="457200" algn="l"/>
              </a:tabLst>
            </a:pPr>
            <a:r>
              <a:rPr lang="en-US" sz="1600" dirty="0" smtClean="0"/>
              <a:t>	PYTHIA6 (</a:t>
            </a:r>
            <a:r>
              <a:rPr lang="en-US" sz="1600" dirty="0" err="1" smtClean="0"/>
              <a:t>partons</a:t>
            </a:r>
            <a:r>
              <a:rPr lang="en-US" sz="1600" dirty="0" smtClean="0"/>
              <a:t>, showers, fragmentation)</a:t>
            </a:r>
          </a:p>
          <a:p>
            <a:pPr>
              <a:tabLst>
                <a:tab pos="457200" algn="l"/>
              </a:tabLst>
            </a:pPr>
            <a:r>
              <a:rPr lang="en-US" sz="1600" dirty="0" smtClean="0"/>
              <a:t>	</a:t>
            </a:r>
            <a:r>
              <a:rPr lang="en-US" sz="1600" dirty="0" err="1" smtClean="0"/>
              <a:t>DPMJet</a:t>
            </a:r>
            <a:r>
              <a:rPr lang="en-US" sz="1600" dirty="0" smtClean="0"/>
              <a:t>-III (nuclear geometry)</a:t>
            </a:r>
            <a:endParaRPr lang="en-US" sz="16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6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rhig.physics.yale.edu/~ullrich/eic-wp/view/Thumbnails/diffractionCombo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2"/>
          <a:stretch/>
        </p:blipFill>
        <p:spPr bwMode="auto">
          <a:xfrm>
            <a:off x="3505200" y="1955633"/>
            <a:ext cx="5486400" cy="278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Diffractive Scattering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7656" name="Picture 8" descr="http://rhig.physics.yale.edu/~ullrich/eic-wp/view/Thumbnails/sidebarDiffractiveGrap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371600"/>
            <a:ext cx="3111500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3004771" y="1371600"/>
                <a:ext cx="2710229" cy="1241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/>
                        </a:rPr>
                        <m:t>𝑡</m:t>
                      </m:r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′</m:t>
                              </m:r>
                            </m:e>
                          </m:d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b="0" i="1" dirty="0" smtClean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𝑀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𝑋</m:t>
                          </m:r>
                        </m:sub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16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′</m:t>
                              </m:r>
                            </m:e>
                          </m:d>
                        </m:e>
                        <m:sup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dirty="0" smtClean="0"/>
              </a:p>
              <a:p>
                <a:pPr>
                  <a:lnSpc>
                    <a:spcPct val="150000"/>
                  </a:lnSpc>
                </a:pPr>
                <a:r>
                  <a:rPr lang="en-US" sz="1600" dirty="0"/>
                  <a:t>Rapidity gap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/>
                        <a:ea typeface="Cambria Math"/>
                      </a:rPr>
                      <m:t>𝜂</m:t>
                    </m:r>
                    <m:r>
                      <a:rPr lang="en-US" sz="1600" i="1">
                        <a:latin typeface="Cambria Math"/>
                        <a:ea typeface="Cambria Math"/>
                      </a:rPr>
                      <m:t>=</m:t>
                    </m:r>
                    <m:box>
                      <m:boxPr>
                        <m:ctrlPr>
                          <a:rPr lang="en-US" sz="1600" i="1">
                            <a:latin typeface="Cambria Math"/>
                            <a:ea typeface="Cambria Math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r>
                          <m:rPr>
                            <m:brk m:alnAt="63"/>
                          </m:rPr>
                          <a:rPr lang="en-US" sz="1600" i="1">
                            <a:latin typeface="Cambria Math"/>
                            <a:ea typeface="Cambria Math"/>
                          </a:rPr>
                          <m:t>−</m:t>
                        </m:r>
                        <m:f>
                          <m:fPr>
                            <m:ctrlPr>
                              <a:rPr lang="en-US" sz="1600" i="1"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  <m:func>
                          <m:funcPr>
                            <m:ctrlPr>
                              <a:rPr lang="en-US" sz="1600" i="1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/>
                                <a:ea typeface="Cambria Math"/>
                              </a:rPr>
                              <m:t>ln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1600" i="1">
                                    <a:latin typeface="Cambria Math"/>
                                    <a:ea typeface="Cambria Math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1600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/>
                                        <a:ea typeface="Cambria Math"/>
                                      </a:rPr>
                                      <m:t>tan</m:t>
                                    </m:r>
                                  </m:fName>
                                  <m:e>
                                    <m:f>
                                      <m:fPr>
                                        <m:type m:val="skw"/>
                                        <m:ctrlPr>
                                          <a:rPr lang="en-US" sz="1600" i="1">
                                            <a:latin typeface="Cambria Math"/>
                                            <a:ea typeface="Cambria Math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i="1">
                                            <a:latin typeface="Cambria Math"/>
                                            <a:ea typeface="Cambria Math"/>
                                          </a:rPr>
                                          <m:t>𝜃</m:t>
                                        </m:r>
                                      </m:num>
                                      <m:den>
                                        <m:r>
                                          <a:rPr lang="en-US" sz="1600" i="1">
                                            <a:latin typeface="Cambria Math"/>
                                            <a:ea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func>
                              </m:e>
                            </m:d>
                          </m:e>
                        </m:func>
                      </m:e>
                    </m:box>
                  </m:oMath>
                </a14:m>
                <a:endParaRPr lang="en-US" sz="16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771" y="1371600"/>
                <a:ext cx="2710229" cy="1241430"/>
              </a:xfrm>
              <a:prstGeom prst="rect">
                <a:avLst/>
              </a:prstGeom>
              <a:blipFill rotWithShape="1">
                <a:blip r:embed="rId4"/>
                <a:stretch>
                  <a:fillRect l="-1348" r="-11685" b="-362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5410200" y="2743200"/>
                <a:ext cx="116326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6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en-US" sz="1600" i="1" smtClean="0">
                          <a:latin typeface="Cambria Math"/>
                          <a:ea typeface="Cambria Math"/>
                        </a:rPr>
                        <m:t>≈</m:t>
                      </m:r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𝜃</m:t>
                          </m:r>
                        </m:e>
                        <m:sup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0" y="2743200"/>
                <a:ext cx="1163267" cy="3385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eft-Up Arrow 6"/>
          <p:cNvSpPr/>
          <p:nvPr/>
        </p:nvSpPr>
        <p:spPr>
          <a:xfrm rot="13493003">
            <a:off x="5674614" y="3103072"/>
            <a:ext cx="634438" cy="635291"/>
          </a:xfrm>
          <a:prstGeom prst="left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http://rhig.physics.yale.edu/~ullrich/eic-wp/view/Thumbnails/cyrilleDiffCombo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76200" y="3730001"/>
            <a:ext cx="3200400" cy="259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3581400" y="5257800"/>
                <a:ext cx="3334439" cy="8134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Black disc limit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 smtClean="0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𝑑𝑖𝑓𝑓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i="1" smtClean="0">
                                <a:latin typeface="Cambria Math"/>
                                <a:ea typeface="Cambria Math"/>
                              </a:rPr>
                              <m:t>𝜎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  <a:ea typeface="Cambria Math"/>
                              </a:rPr>
                              <m:t>𝑡𝑜𝑡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/>
                      </a:rPr>
                      <m:t>=0.5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Non-linear amplify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/>
                            <a:ea typeface="Cambria Math"/>
                          </a:rPr>
                          <m:t>𝜎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𝑑𝑖𝑓𝑓</m:t>
                        </m:r>
                      </m:sub>
                    </m:sSub>
                  </m:oMath>
                </a14:m>
                <a:r>
                  <a:rPr lang="en-US" dirty="0" smtClean="0"/>
                  <a:t> in </a:t>
                </a:r>
                <a:r>
                  <a:rPr lang="en-US" dirty="0" err="1" smtClean="0"/>
                  <a:t>e+A</a:t>
                </a:r>
                <a:endParaRPr lang="en-US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1400" y="5257800"/>
                <a:ext cx="3334439" cy="813428"/>
              </a:xfrm>
              <a:prstGeom prst="rect">
                <a:avLst/>
              </a:prstGeom>
              <a:blipFill rotWithShape="1">
                <a:blip r:embed="rId7"/>
                <a:stretch>
                  <a:fillRect l="-1648" r="-366" b="-7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95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219200" y="4495800"/>
            <a:ext cx="2514600" cy="646331"/>
            <a:chOff x="1219200" y="4495800"/>
            <a:chExt cx="2514600" cy="646331"/>
          </a:xfrm>
        </p:grpSpPr>
        <p:sp>
          <p:nvSpPr>
            <p:cNvPr id="5" name="Rectangle 4"/>
            <p:cNvSpPr/>
            <p:nvPr/>
          </p:nvSpPr>
          <p:spPr>
            <a:xfrm>
              <a:off x="2133600" y="4876800"/>
              <a:ext cx="762000" cy="2286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  <a:tint val="66000"/>
                    <a:satMod val="160000"/>
                  </a:schemeClr>
                </a:gs>
                <a:gs pos="50000">
                  <a:schemeClr val="accent5">
                    <a:lumMod val="75000"/>
                    <a:tint val="44500"/>
                    <a:satMod val="160000"/>
                  </a:schemeClr>
                </a:gs>
                <a:gs pos="100000">
                  <a:schemeClr val="accent5">
                    <a:lumMod val="75000"/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33600" y="4572000"/>
              <a:ext cx="1600200" cy="228600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TextBox 5"/>
                <p:cNvSpPr txBox="1"/>
                <p:nvPr/>
              </p:nvSpPr>
              <p:spPr>
                <a:xfrm>
                  <a:off x="1219200" y="4495800"/>
                  <a:ext cx="875304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𝜙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𝜌</m:t>
                        </m:r>
                        <m:r>
                          <a:rPr lang="en-US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→</m:t>
                        </m:r>
                      </m:oMath>
                    </m:oMathPara>
                  </a14:m>
                  <a:endParaRPr lang="en-US" b="0" i="1" dirty="0" smtClean="0">
                    <a:solidFill>
                      <a:srgbClr val="FF0000"/>
                    </a:solidFill>
                    <a:latin typeface="Cambria Math"/>
                  </a:endParaRPr>
                </a:p>
                <a:p>
                  <a:pPr algn="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𝐽</m:t>
                        </m:r>
                        <m:r>
                          <a:rPr lang="en-US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</a:rPr>
                          <m:t>/</m:t>
                        </m:r>
                        <m:r>
                          <a:rPr lang="en-US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𝜓</m:t>
                        </m:r>
                        <m:r>
                          <a:rPr lang="en-US" b="0" i="1" smtClean="0">
                            <a:solidFill>
                              <a:schemeClr val="accent5">
                                <a:lumMod val="60000"/>
                                <a:lumOff val="4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→</m:t>
                        </m:r>
                      </m:oMath>
                    </m:oMathPara>
                  </a14:m>
                  <a:endParaRPr lang="en-US" dirty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19200" y="4495800"/>
                  <a:ext cx="875304" cy="646331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b="-66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752600"/>
            <a:ext cx="3695700" cy="2076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Exclusive Vector Meson Production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52400" y="1447800"/>
                <a:ext cx="629589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Fix momentum transfer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𝑡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𝐴</m:t>
                                </m:r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′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b="0" i="1" smtClean="0">
                                    <a:solidFill>
                                      <a:srgbClr val="33CC33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solidFill>
                                      <a:srgbClr val="33CC33"/>
                                    </a:solidFill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rgbClr val="33CC33"/>
                                    </a:solidFill>
                                    <a:latin typeface="Cambria Math"/>
                                  </a:rPr>
                                  <m:t>𝑉𝑀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′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𝑒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447800"/>
                <a:ext cx="6295891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774" t="-8333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05000"/>
            <a:ext cx="398145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86200"/>
            <a:ext cx="2713811" cy="248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61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Spatial Gluon Distribution</a:t>
            </a:r>
            <a:endParaRPr lang="en-US" dirty="0"/>
          </a:p>
        </p:txBody>
      </p:sp>
      <p:pic>
        <p:nvPicPr>
          <p:cNvPr id="28674" name="Picture 2" descr="http://rhig.physics.yale.edu/~ullrich/eic-wp/view/Thumbnails/dsigma_dt_jpsi_ph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5198"/>
            <a:ext cx="9144000" cy="414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0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lstStyle/>
              <a:p>
                <a:r>
                  <a:rPr lang="en-US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Precision Measurement of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i="0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sin</m:t>
                            </m:r>
                          </m:e>
                          <m:sup>
                            <m:r>
                              <a:rPr lang="en-US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fName>
                      <m:e>
                        <m:sSubSup>
                          <m:sSubSupPr>
                            <m:ctrlPr>
                              <a:rPr lang="en-US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SupPr>
                          <m:e>
                            <m:r>
                              <a:rPr lang="en-US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𝑊</m:t>
                            </m:r>
                          </m:sub>
                          <m:sup>
                            <m:r>
                              <a:rPr lang="en-US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𝑒𝑓𝑓</m:t>
                            </m:r>
                          </m:sup>
                        </m:sSubSup>
                      </m:e>
                    </m:func>
                  </m:oMath>
                </a14:m>
                <a:endParaRPr lang="en-US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l="-1231" t="-800" b="-25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5" y="1524000"/>
            <a:ext cx="7210425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94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ERL 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</a:rPr>
              <a:t>eRHIC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482" name="Picture 2" descr="http://rhig.physics.yale.edu/~ullrich/eic-wp/view/Thumbnails/eRHIC_layou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5105399" cy="443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rhig.physics.yale.edu/~ullrich/eic-wp/view/Thumbnails/eRHIC_lumi_plo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924875"/>
            <a:ext cx="4038600" cy="339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57800" y="1447800"/>
            <a:ext cx="37305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517775" algn="l"/>
              </a:tabLst>
            </a:pPr>
            <a:r>
              <a:rPr lang="en-US" sz="1600" dirty="0" smtClean="0"/>
              <a:t>Electron beam energy	10 </a:t>
            </a:r>
            <a:r>
              <a:rPr lang="en-US" sz="1600" dirty="0" err="1" smtClean="0"/>
              <a:t>GeV</a:t>
            </a:r>
            <a:endParaRPr lang="en-US" sz="1600" dirty="0" smtClean="0"/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Proton beam energy	250 </a:t>
            </a:r>
            <a:r>
              <a:rPr lang="en-US" sz="1600" dirty="0" err="1" smtClean="0"/>
              <a:t>GeV</a:t>
            </a:r>
            <a:endParaRPr lang="en-US" sz="1600" dirty="0" smtClean="0"/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Ion beam energy	100 </a:t>
            </a:r>
            <a:r>
              <a:rPr lang="en-US" sz="1600" dirty="0" err="1" smtClean="0"/>
              <a:t>GeV</a:t>
            </a:r>
            <a:r>
              <a:rPr lang="en-US" sz="1600" dirty="0" smtClean="0"/>
              <a:t>/A</a:t>
            </a:r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Electron beam polarization	80%</a:t>
            </a:r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Proton beam polarization	70%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35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MEIC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" t="4581" r="1605" b="3308"/>
          <a:stretch/>
        </p:blipFill>
        <p:spPr bwMode="auto">
          <a:xfrm>
            <a:off x="0" y="1446616"/>
            <a:ext cx="5530394" cy="388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343400"/>
            <a:ext cx="4467225" cy="202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92668" y="1513582"/>
            <a:ext cx="36166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2517775" algn="l"/>
              </a:tabLst>
            </a:pPr>
            <a:r>
              <a:rPr lang="en-US" sz="1600" dirty="0" smtClean="0"/>
              <a:t>Electron beam energy	5 </a:t>
            </a:r>
            <a:r>
              <a:rPr lang="en-US" sz="1600" dirty="0" err="1" smtClean="0"/>
              <a:t>GeV</a:t>
            </a:r>
            <a:endParaRPr lang="en-US" sz="1600" dirty="0" smtClean="0"/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Proton beam energy	60 </a:t>
            </a:r>
            <a:r>
              <a:rPr lang="en-US" sz="1600" dirty="0" err="1" smtClean="0"/>
              <a:t>GeV</a:t>
            </a:r>
            <a:endParaRPr lang="en-US" sz="1600" dirty="0" smtClean="0"/>
          </a:p>
          <a:p>
            <a:pPr>
              <a:tabLst>
                <a:tab pos="2517775" algn="l"/>
              </a:tabLst>
            </a:pPr>
            <a:r>
              <a:rPr lang="en-US" sz="1600" dirty="0"/>
              <a:t>Ion beam energy	4</a:t>
            </a:r>
            <a:r>
              <a:rPr lang="en-US" sz="1600" dirty="0" smtClean="0"/>
              <a:t>0 </a:t>
            </a:r>
            <a:r>
              <a:rPr lang="en-US" sz="1600" dirty="0" err="1" smtClean="0"/>
              <a:t>GeV</a:t>
            </a:r>
            <a:r>
              <a:rPr lang="en-US" sz="1600" dirty="0" smtClean="0"/>
              <a:t>/A</a:t>
            </a:r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Electron beam polarization	80%</a:t>
            </a:r>
          </a:p>
          <a:p>
            <a:pPr>
              <a:tabLst>
                <a:tab pos="2517775" algn="l"/>
              </a:tabLst>
            </a:pPr>
            <a:r>
              <a:rPr lang="en-US" sz="1600" dirty="0" smtClean="0"/>
              <a:t>Proton beam polarization	70%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12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DIS Kinematics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7412" name="Picture 4" descr="http://rhig.physics.yale.edu/~ullrich/eic-wp/view/Thumbnails/5x100.xQ2.Inc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33138"/>
            <a:ext cx="3276600" cy="227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52400" y="1371600"/>
                <a:ext cx="2133600" cy="2508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dirty="0" smtClean="0"/>
                  <a:t>Scattered electron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/>
                        </a:rPr>
                        <m:t>&gt;1 </m:t>
                      </m:r>
                      <m:r>
                        <m:rPr>
                          <m:nor/>
                        </m:rPr>
                        <a:rPr lang="en-US">
                          <a:latin typeface="Cambria Math"/>
                        </a:rPr>
                        <m:t>Ge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>
                              <a:latin typeface="Cambria Math"/>
                            </a:rPr>
                            <m:t>V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dirty="0" smtClean="0">
                  <a:latin typeface="Cambria Math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0.01&lt;</m:t>
                      </m:r>
                      <m:r>
                        <a:rPr lang="en-US" i="1">
                          <a:latin typeface="Cambria Math"/>
                        </a:rPr>
                        <m:t>𝑦</m:t>
                      </m:r>
                      <m:r>
                        <a:rPr lang="en-US" i="1">
                          <a:latin typeface="Cambria Math"/>
                        </a:rPr>
                        <m:t>&lt;0.95</m:t>
                      </m:r>
                    </m:oMath>
                  </m:oMathPara>
                </a14:m>
                <a:endParaRPr lang="en-US" i="1" dirty="0" smtClean="0">
                  <a:latin typeface="Cambria Math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0.1&lt;</m:t>
                      </m:r>
                      <m:r>
                        <a:rPr lang="en-US" i="1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en-US" i="1" dirty="0" smtClean="0">
                  <a:latin typeface="Cambria Math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−5&lt;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&lt;5</m:t>
                      </m:r>
                    </m:oMath>
                  </m:oMathPara>
                </a14:m>
                <a:endParaRPr lang="en-US" dirty="0"/>
              </a:p>
              <a:p>
                <a:endParaRPr lang="en-US" sz="1600" dirty="0" smtClean="0"/>
              </a:p>
              <a:p>
                <a:r>
                  <a:rPr lang="en-US" sz="1400" dirty="0" smtClean="0"/>
                  <a:t>5 </a:t>
                </a:r>
                <a:r>
                  <a:rPr lang="en-US" sz="1400" dirty="0" err="1" smtClean="0"/>
                  <a:t>GeV</a:t>
                </a:r>
                <a:r>
                  <a:rPr lang="en-US" sz="1400" dirty="0" smtClean="0"/>
                  <a:t> x 50 </a:t>
                </a:r>
                <a:r>
                  <a:rPr lang="en-US" sz="1400" dirty="0" err="1" smtClean="0"/>
                  <a:t>GeV</a:t>
                </a:r>
                <a:endParaRPr lang="en-US" sz="1400" dirty="0" smtClean="0"/>
              </a:p>
              <a:p>
                <a:r>
                  <a:rPr lang="en-US" sz="1400" dirty="0" smtClean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10 </a:t>
                </a:r>
                <a:r>
                  <a:rPr lang="en-US" sz="1400" dirty="0" err="1" smtClean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GeV</a:t>
                </a:r>
                <a:r>
                  <a:rPr lang="en-US" sz="1400" dirty="0" smtClean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 x 100 </a:t>
                </a:r>
                <a:r>
                  <a:rPr lang="en-US" sz="1400" dirty="0" err="1" smtClean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rPr>
                  <a:t>GeV</a:t>
                </a:r>
                <a:endParaRPr lang="en-US" sz="14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</a:endParaRPr>
              </a:p>
              <a:p>
                <a:r>
                  <a:rPr lang="en-US" sz="1400" dirty="0" smtClean="0">
                    <a:solidFill>
                      <a:srgbClr val="FF0000"/>
                    </a:solidFill>
                  </a:rPr>
                  <a:t>20 </a:t>
                </a:r>
                <a:r>
                  <a:rPr lang="en-US" sz="1400" dirty="0" err="1" smtClean="0">
                    <a:solidFill>
                      <a:srgbClr val="FF0000"/>
                    </a:solidFill>
                  </a:rPr>
                  <a:t>GeV</a:t>
                </a:r>
                <a:r>
                  <a:rPr lang="en-US" sz="1400" dirty="0" smtClean="0">
                    <a:solidFill>
                      <a:srgbClr val="FF0000"/>
                    </a:solidFill>
                  </a:rPr>
                  <a:t> x 250 </a:t>
                </a:r>
                <a:r>
                  <a:rPr lang="en-US" sz="1400" dirty="0" err="1" smtClean="0">
                    <a:solidFill>
                      <a:srgbClr val="FF0000"/>
                    </a:solidFill>
                  </a:rPr>
                  <a:t>GeV</a:t>
                </a: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371600"/>
                <a:ext cx="2133600" cy="2508379"/>
              </a:xfrm>
              <a:prstGeom prst="rect">
                <a:avLst/>
              </a:prstGeom>
              <a:blipFill rotWithShape="1">
                <a:blip r:embed="rId3"/>
                <a:stretch>
                  <a:fillRect l="-2286" b="-1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410" name="Picture 2" descr="http://rhig.physics.yale.edu/~ullrich/eic-wp/view/Thumbnails/20x250.xQ2.Inc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376" y="1531277"/>
            <a:ext cx="3271224" cy="228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62400"/>
            <a:ext cx="9144001" cy="2424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77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SIDIS Kinematics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Picture 2" descr="http://rhig.physics.yale.edu/~ullrich/eic-wp/view/Thumbnails/SemiDISpions-Q2cut-zgt0.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6600" y="1828800"/>
            <a:ext cx="545782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2400" y="1535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Non-exclusive pion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28600" y="1979474"/>
                <a:ext cx="1838132" cy="1754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&gt;1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/>
                        </a:rPr>
                        <m:t>Ge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/>
                            </a:rPr>
                            <m:t>V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0.01&lt;</m:t>
                      </m:r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  <m:r>
                        <a:rPr lang="en-US" b="0" i="1" smtClean="0">
                          <a:latin typeface="Cambria Math"/>
                        </a:rPr>
                        <m:t>&lt;0.95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0.1&lt;</m:t>
                      </m:r>
                      <m:r>
                        <a:rPr lang="en-US" b="0" i="1" smtClean="0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−5&lt;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&lt;5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979474"/>
                <a:ext cx="1838132" cy="175432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33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DVCS Kinematics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133600"/>
            <a:ext cx="6080620" cy="421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143000"/>
            <a:ext cx="4648200" cy="223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Bent Arrow 4"/>
          <p:cNvSpPr/>
          <p:nvPr/>
        </p:nvSpPr>
        <p:spPr>
          <a:xfrm>
            <a:off x="3657600" y="1493520"/>
            <a:ext cx="585216" cy="563880"/>
          </a:xfrm>
          <a:prstGeom prst="ben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6843" y="1795046"/>
            <a:ext cx="20217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Photon in lab. frame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4876800" y="866001"/>
            <a:ext cx="4267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311275" algn="l"/>
                <a:tab pos="2690813" algn="l"/>
              </a:tabLst>
            </a:pPr>
            <a:r>
              <a:rPr lang="en-US" sz="1200" dirty="0"/>
              <a:t>5 </a:t>
            </a:r>
            <a:r>
              <a:rPr lang="en-US" sz="1200" dirty="0" err="1"/>
              <a:t>GeV</a:t>
            </a:r>
            <a:r>
              <a:rPr lang="en-US" sz="1200" dirty="0"/>
              <a:t> x </a:t>
            </a:r>
            <a:r>
              <a:rPr lang="en-US" sz="1200" dirty="0" smtClean="0"/>
              <a:t>100 </a:t>
            </a:r>
            <a:r>
              <a:rPr lang="en-US" sz="1200" dirty="0" err="1" smtClean="0"/>
              <a:t>GeV</a:t>
            </a:r>
            <a:r>
              <a:rPr lang="en-US" sz="1200" dirty="0"/>
              <a:t>	</a:t>
            </a:r>
            <a:r>
              <a:rPr lang="en-US" sz="1200" dirty="0" smtClean="0"/>
              <a:t>10 </a:t>
            </a:r>
            <a:r>
              <a:rPr lang="en-US" sz="1200" dirty="0" err="1"/>
              <a:t>GeV</a:t>
            </a:r>
            <a:r>
              <a:rPr lang="en-US" sz="1200" dirty="0"/>
              <a:t> x 100 </a:t>
            </a:r>
            <a:r>
              <a:rPr lang="en-US" sz="1200" dirty="0" err="1" smtClean="0"/>
              <a:t>GeV</a:t>
            </a:r>
            <a:r>
              <a:rPr lang="en-US" sz="1200" dirty="0" smtClean="0"/>
              <a:t>	20 </a:t>
            </a:r>
            <a:r>
              <a:rPr lang="en-US" sz="1200" dirty="0" err="1"/>
              <a:t>GeV</a:t>
            </a:r>
            <a:r>
              <a:rPr lang="en-US" sz="1200" dirty="0"/>
              <a:t> x </a:t>
            </a:r>
            <a:r>
              <a:rPr lang="en-US" sz="1200" dirty="0" smtClean="0"/>
              <a:t>100 </a:t>
            </a:r>
            <a:r>
              <a:rPr lang="en-US" sz="1200" dirty="0" err="1"/>
              <a:t>GeV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0672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7" y="1427438"/>
            <a:ext cx="7748587" cy="162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The Structure of the Nucleon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895600"/>
            <a:ext cx="7924800" cy="3581400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What is the dynamical origin of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sea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quarks and gluons inside the proton?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How does the proton spin originate at the microscopic level?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How is hadron structure influenced by chiral symmetry and its breaking?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How does confinement manifest itself in the structure of hadrons?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5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Detector Layout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447800"/>
            <a:ext cx="6486524" cy="4741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79793" y="1522274"/>
            <a:ext cx="278800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Solenoid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EM-Calorimeter</a:t>
            </a:r>
          </a:p>
          <a:p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Dual Rad. RICH</a:t>
            </a:r>
          </a:p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Aero RICH/DIRC/HR-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ToF</a:t>
            </a: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Tracking</a:t>
            </a:r>
          </a:p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Micro-Vertex Tracking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04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2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7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0" y="6019800"/>
            <a:ext cx="5981189" cy="67710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arXiv:1212.1701</a:t>
            </a:r>
          </a:p>
          <a:p>
            <a:r>
              <a:rPr lang="en-US" dirty="0">
                <a:solidFill>
                  <a:schemeClr val="bg1"/>
                </a:solidFill>
              </a:rPr>
              <a:t>http://www.bnl.gov/npp/docs/EIC_White_Paper_Final.pdf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1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Longitudinal Spin Structure</a:t>
            </a:r>
            <a:endParaRPr lang="en-US" dirty="0"/>
          </a:p>
        </p:txBody>
      </p:sp>
      <p:pic>
        <p:nvPicPr>
          <p:cNvPr id="5122" name="Picture 2" descr="http://rhig.physics.yale.edu/~ullrich/eic-wp/view/Thumbnails/eic-g1-q2slop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71599"/>
            <a:ext cx="6004700" cy="271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rhig.physics.yale.edu/~ullrich/eic-wp/view/Thumbnails/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693" y="4098440"/>
            <a:ext cx="2767707" cy="269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rhig.physics.yale.edu/~ullrich/eic-wp/view/Thumbnails/deltag-1e4-to-1e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94361"/>
            <a:ext cx="2590800" cy="246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41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Transverse Momentum Dependence</a:t>
            </a:r>
            <a:endParaRPr lang="en-US" dirty="0"/>
          </a:p>
        </p:txBody>
      </p:sp>
      <p:pic>
        <p:nvPicPr>
          <p:cNvPr id="7172" name="Picture 4" descr="http://rhig.physics.yale.edu/~ullrich/eic-wp/view/Thumbnails/TMDsTable_rev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1600200"/>
            <a:ext cx="6410325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77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Spatial Imaging DVCS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3554" name="Picture 2" descr="http://rhig.physics.yale.edu/~ullrich/eic-wp/view/Thumbnails/xFb-DVCS-hil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105024"/>
            <a:ext cx="6553200" cy="475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://rhig.physics.yale.edu/~ullrich/eic-wp/view/Thumbnails/kin-DVC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0" r="33020"/>
          <a:stretch/>
        </p:blipFill>
        <p:spPr bwMode="auto">
          <a:xfrm rot="5400000">
            <a:off x="3539535" y="-2091738"/>
            <a:ext cx="160772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34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Saturation Scale Q</a:t>
            </a:r>
            <a:r>
              <a:rPr lang="en-US" baseline="-25000" dirty="0" smtClean="0"/>
              <a:t>S</a:t>
            </a:r>
            <a:endParaRPr lang="en-US" baseline="-250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971800"/>
            <a:ext cx="6400800" cy="3229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8230" y="1524000"/>
            <a:ext cx="7071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ultra-relativistic boost amplifies the gluon densities in a nucleus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3676466" y="1920987"/>
                <a:ext cx="1791068" cy="8222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𝑠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bSup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type m:val="skw"/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6466" y="1920987"/>
                <a:ext cx="1791068" cy="82221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7239000" y="1447800"/>
                <a:ext cx="986937" cy="429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~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𝐴</m:t>
                          </m:r>
                        </m:e>
                        <m:sup>
                          <m:f>
                            <m:fPr>
                              <m:type m:val="skw"/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9000" y="1447800"/>
                <a:ext cx="986937" cy="429220"/>
              </a:xfrm>
              <a:prstGeom prst="rect">
                <a:avLst/>
              </a:prstGeom>
              <a:blipFill rotWithShape="1">
                <a:blip r:embed="rId4"/>
                <a:stretch>
                  <a:fillRect t="-94286" r="-45963" b="-12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05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Diffractive Cross Section</a:t>
            </a:r>
            <a:endParaRPr lang="en-US" dirty="0"/>
          </a:p>
        </p:txBody>
      </p:sp>
      <p:pic>
        <p:nvPicPr>
          <p:cNvPr id="29698" name="Picture 2" descr="http://rhig.physics.yale.edu/~ullrich/eic-wp/view/Thumbnails/cyrilleDiffComb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77070"/>
            <a:ext cx="8763000" cy="355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99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Partonic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Descriptions of the Nucleon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47800"/>
            <a:ext cx="9144000" cy="421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41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Deep Inelastic Scattering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47800"/>
            <a:ext cx="4191000" cy="3444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343400" y="1447800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Lorentz invariants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572000" y="1889738"/>
                <a:ext cx="2738763" cy="3962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𝑠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=4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𝑝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1889738"/>
                <a:ext cx="2738763" cy="396262"/>
              </a:xfrm>
              <a:prstGeom prst="rect">
                <a:avLst/>
              </a:prstGeom>
              <a:blipFill rotWithShape="1">
                <a:blip r:embed="rId3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4572000" y="2450068"/>
                <a:ext cx="26006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𝑞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=−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′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450068"/>
                <a:ext cx="2600647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572000" y="2819400"/>
                <a:ext cx="1511119" cy="6948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𝐵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𝑝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𝑞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819400"/>
                <a:ext cx="1511119" cy="69480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4572000" y="3581400"/>
                <a:ext cx="1108701" cy="6133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𝑦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𝑝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𝑝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581400"/>
                <a:ext cx="1108701" cy="61337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5637738" y="4419600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the collider frame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/>
              <p:cNvSpPr txBox="1"/>
              <p:nvPr/>
            </p:nvSpPr>
            <p:spPr>
              <a:xfrm>
                <a:off x="6248400" y="4791466"/>
                <a:ext cx="2717731" cy="6949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𝑒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′</m:t>
                          </m:r>
                        </m:sup>
                      </m:sSubSup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𝑦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4∙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8400" y="4791466"/>
                <a:ext cx="2717731" cy="69493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7474903" y="2983468"/>
                <a:ext cx="15166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𝑦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4903" y="2983468"/>
                <a:ext cx="1516697" cy="369332"/>
              </a:xfrm>
              <a:prstGeom prst="rect">
                <a:avLst/>
              </a:prstGeom>
              <a:blipFill rotWithShape="1">
                <a:blip r:embed="rId8"/>
                <a:stretch>
                  <a:fillRect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228600" y="5334000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Other variables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900919" y="5761238"/>
                <a:ext cx="34424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𝑊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𝑝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𝑞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/>
                          <a:ea typeface="Cambria Math"/>
                        </a:rPr>
                        <m:t>∙</m:t>
                      </m:r>
                      <m:d>
                        <m:dPr>
                          <m:ctrlPr>
                            <a:rPr lang="en-US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919" y="5761238"/>
                <a:ext cx="3442481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114754" r="-10442" b="-1770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24" name="TextBox 1023"/>
              <p:cNvSpPr txBox="1"/>
              <p:nvPr/>
            </p:nvSpPr>
            <p:spPr>
              <a:xfrm>
                <a:off x="5126350" y="5663455"/>
                <a:ext cx="1804918" cy="5648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𝜈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𝑝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𝑀</m:t>
                          </m:r>
                        </m:den>
                      </m:f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𝑀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24" name="TextBox 10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6350" y="5663455"/>
                <a:ext cx="1804918" cy="56489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5" name="Slide Number Placeholder 10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2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hig.physics.yale.edu/~ullrich/eic-wp/view/Thumbnails/sidebarReducedCrossSectionPlo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97" y="2595926"/>
            <a:ext cx="3990203" cy="372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rhig.physics.yale.edu/~ullrich/eic-wp/view/Thumbnails/sidebar_g1p_WorldData_LSS_NLO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36"/>
          <a:stretch/>
        </p:blipFill>
        <p:spPr bwMode="auto">
          <a:xfrm>
            <a:off x="5136085" y="2667000"/>
            <a:ext cx="3703115" cy="36576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Structure Functions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76200" y="1371600"/>
                <a:ext cx="5075556" cy="6505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𝑑𝑥𝑑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1−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sSub>
                            <m:sSub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  <m:r>
                            <a:rPr lang="en-US" sz="16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𝐿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1371600"/>
                <a:ext cx="5075556" cy="65056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5260006" y="1348134"/>
                <a:ext cx="3733010" cy="6285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6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  <a:ea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1600" b="0" i="1" smtClean="0">
                          <a:latin typeface="Cambria Math"/>
                          <a:ea typeface="Cambria Math"/>
                        </a:rPr>
                        <m:t>= </m:t>
                      </m:r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1600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1600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  <m:t>1−</m:t>
                                  </m:r>
                                  <m: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  <m:t>𝑦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lang="en-US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1600" i="1">
                              <a:latin typeface="Cambria Math"/>
                            </a:rPr>
                            <m:t>𝐿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0006" y="1348134"/>
                <a:ext cx="3733010" cy="62850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661723" y="6248400"/>
                <a:ext cx="4327980" cy="6479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160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16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  <a:ea typeface="Cambria Math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  <a:ea typeface="Cambria Math"/>
                                    </a:rPr>
                                    <m:t>⇆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1600" b="0" i="1" smtClean="0">
                                  <a:latin typeface="Cambria Math"/>
                                </a:rPr>
                                <m:t>𝑑𝑥𝑑</m:t>
                              </m:r>
                              <m:sSup>
                                <m:sSup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r>
                            <a:rPr lang="en-US" sz="1600" b="0" i="1" smtClean="0"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/>
                                      <a:ea typeface="Cambria Math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en-US" sz="1600" i="1" smtClean="0">
                                      <a:latin typeface="Cambria Math"/>
                                      <a:ea typeface="Cambria Math"/>
                                    </a:rPr>
                                    <m:t>⇉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1600" i="1">
                                  <a:latin typeface="Cambria Math"/>
                                </a:rPr>
                                <m:t>𝑑𝑥𝑑</m:t>
                              </m:r>
                              <m:sSup>
                                <m:s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p>
                                  <m:r>
                                    <a:rPr lang="en-US" sz="1600" i="1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en-US" sz="1600" i="1">
                          <a:latin typeface="Cambria Math"/>
                          <a:ea typeface="Cambria Math"/>
                        </a:rPr>
                        <m:t>≃</m:t>
                      </m:r>
                      <m:f>
                        <m:fPr>
                          <m:ctrlPr>
                            <a:rPr lang="en-US" sz="16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/>
                            </a:rPr>
                            <m:t>4</m:t>
                          </m:r>
                          <m:r>
                            <a:rPr lang="en-US" sz="1600" i="1">
                              <a:latin typeface="Cambria Math"/>
                              <a:ea typeface="Cambria Math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𝛼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  <m:r>
                        <a:rPr lang="en-US" sz="1600" b="0" i="1" smtClean="0">
                          <a:latin typeface="Cambria Math"/>
                        </a:rPr>
                        <m:t>𝑦</m:t>
                      </m:r>
                      <m:d>
                        <m:d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2−</m:t>
                          </m:r>
                          <m:r>
                            <a:rPr lang="en-US" sz="1600" b="0" i="1" smtClean="0">
                              <a:latin typeface="Cambria Math"/>
                            </a:rPr>
                            <m:t>𝑦</m:t>
                          </m:r>
                        </m:e>
                      </m:d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1723" y="6248400"/>
                <a:ext cx="4327980" cy="64793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76200" y="1978414"/>
                <a:ext cx="3800463" cy="688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latin typeface="Cambria Math"/>
                        </a:rPr>
                        <m:t>𝑥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Sup>
                            <m:sSub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𝑞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d>
                            <m:dPr>
                              <m:begChr m:val="["/>
                              <m:endChr m:val="]"/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𝑞</m:t>
                              </m:r>
                              <m:d>
                                <m:d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sz="1600" b="0" i="1" smtClean="0">
                                  <a:latin typeface="Cambria Math"/>
                                </a:rPr>
                                <m:t>+</m:t>
                              </m:r>
                              <m:acc>
                                <m:accPr>
                                  <m:chr m:val="̅"/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𝑞</m:t>
                                  </m:r>
                                </m:e>
                              </m:acc>
                              <m:d>
                                <m:d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i="1">
                                      <a:latin typeface="Cambria Math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1978414"/>
                <a:ext cx="3800463" cy="6885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012972" y="1978414"/>
                <a:ext cx="4054828" cy="688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/>
                            </a:rPr>
                            <m:t>𝑔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𝑥</m:t>
                          </m:r>
                          <m:r>
                            <a:rPr lang="en-US" sz="1600" i="1">
                              <a:latin typeface="Cambria Math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1600" b="0" i="1" smtClean="0">
                          <a:latin typeface="Cambria Math"/>
                        </a:rPr>
                        <m:t>=</m:t>
                      </m:r>
                      <m:r>
                        <a:rPr lang="en-US" sz="1600" b="0" i="1" smtClean="0">
                          <a:latin typeface="Cambria Math"/>
                        </a:rPr>
                        <m:t>𝑥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sz="1600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Sup>
                            <m:sSubSupPr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𝑒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/>
                                </a:rPr>
                                <m:t>𝑞</m:t>
                              </m:r>
                            </m:sub>
                            <m:sup>
                              <m:r>
                                <a:rPr lang="en-US" sz="16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  <m:d>
                            <m:dPr>
                              <m:begChr m:val="["/>
                              <m:endChr m:val="]"/>
                              <m:ctrlPr>
                                <a:rPr lang="en-US" sz="16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l-GR" sz="1600" b="0" i="1" smtClean="0">
                                  <a:latin typeface="Cambria Math"/>
                                  <a:ea typeface="Cambria Math"/>
                                </a:rPr>
                                <m:t>Δ</m:t>
                              </m:r>
                              <m:r>
                                <a:rPr lang="en-US" sz="1600" b="0" i="1" smtClean="0">
                                  <a:latin typeface="Cambria Math"/>
                                </a:rPr>
                                <m:t>𝑞</m:t>
                              </m:r>
                              <m:d>
                                <m:dPr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sz="16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l-GR" sz="1600" i="1">
                                  <a:latin typeface="Cambria Math"/>
                                  <a:ea typeface="Cambria Math"/>
                                </a:rPr>
                                <m:t>Δ</m:t>
                              </m:r>
                              <m:acc>
                                <m:accPr>
                                  <m:chr m:val="̅"/>
                                  <m:ctrlPr>
                                    <a:rPr lang="en-US" sz="1600" b="0" i="1" smtClean="0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𝑞</m:t>
                                  </m:r>
                                </m:e>
                              </m:acc>
                              <m:d>
                                <m:d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𝑥</m:t>
                                  </m:r>
                                  <m:r>
                                    <a:rPr lang="en-US" sz="1600" i="1">
                                      <a:latin typeface="Cambria Math"/>
                                    </a:rPr>
                                    <m:t>,</m:t>
                                  </m:r>
                                  <m:sSup>
                                    <m:sSupPr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US" sz="1600" i="1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sz="16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2972" y="1978414"/>
                <a:ext cx="4054828" cy="6885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5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Longitudinal Spin Structure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 descr="http://rhig.physics.yale.edu/~ullrich/eic-wp/view/Thumbnails/x-q2-poldat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06" y="1520380"/>
            <a:ext cx="5053394" cy="358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rhig.physics.yale.edu/~ullrich/eic-wp/view/Thumbnails/g1-scaling-violati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447800"/>
            <a:ext cx="3525574" cy="481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82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Longitudinal Spin Structure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102" name="Picture 6" descr="http://rhig.physics.yale.edu/~ullrich/eic-wp/view/Thumbnails/dg-dsigma-correlation-e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446852" y="1997881"/>
            <a:ext cx="3228975" cy="3219450"/>
          </a:xfrm>
          <a:prstGeom prst="rect">
            <a:avLst/>
          </a:prstGeom>
          <a:solidFill>
            <a:schemeClr val="bg1"/>
          </a:solidFill>
          <a:effectLst/>
        </p:spPr>
      </p:pic>
      <p:pic>
        <p:nvPicPr>
          <p:cNvPr id="6" name="Picture 6" descr="http://rhig.physics.yale.edu/~ullrich/eic-wp/view/Thumbnails/eic-dssv-impac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676400"/>
            <a:ext cx="4648200" cy="453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8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zimuthal_angles_u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810000"/>
            <a:ext cx="3811354" cy="2438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Quark TMD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Distributions in SIDIS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4" name="Picture 2" descr="http://rhig.physics.yale.edu/~ullrich/eic-wp/view/Thumbnails/x-q2-tm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17" y="1504759"/>
            <a:ext cx="5045583" cy="360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7772400" y="3276600"/>
                <a:ext cx="1210844" cy="6575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𝑧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h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𝑃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𝑞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𝑃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2400" y="3276600"/>
                <a:ext cx="1210844" cy="65755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IC white paper">
      <a:dk1>
        <a:srgbClr val="000000"/>
      </a:dk1>
      <a:lt1>
        <a:srgbClr val="FFFFFF"/>
      </a:lt1>
      <a:dk2>
        <a:srgbClr val="0F243E"/>
      </a:dk2>
      <a:lt2>
        <a:srgbClr val="FFFFCC"/>
      </a:lt2>
      <a:accent1>
        <a:srgbClr val="FF0000"/>
      </a:accent1>
      <a:accent2>
        <a:srgbClr val="FFC000"/>
      </a:accent2>
      <a:accent3>
        <a:srgbClr val="FFFF00"/>
      </a:accent3>
      <a:accent4>
        <a:srgbClr val="00CC00"/>
      </a:accent4>
      <a:accent5>
        <a:srgbClr val="0000CC"/>
      </a:accent5>
      <a:accent6>
        <a:srgbClr val="660066"/>
      </a:accent6>
      <a:hlink>
        <a:srgbClr val="000000"/>
      </a:hlink>
      <a:folHlink>
        <a:srgbClr val="26262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1921</TotalTime>
  <Words>1304</Words>
  <Application>Microsoft Office PowerPoint</Application>
  <PresentationFormat>On-screen Show (4:3)</PresentationFormat>
  <Paragraphs>182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Future Opportunities at an Electron-Ion Collider</vt:lpstr>
      <vt:lpstr>Exploring the Glue that Binds Us All</vt:lpstr>
      <vt:lpstr>The Structure of the Nucleon</vt:lpstr>
      <vt:lpstr>Partonic Descriptions of the Nucleon</vt:lpstr>
      <vt:lpstr>Deep Inelastic Scattering</vt:lpstr>
      <vt:lpstr>Structure Functions</vt:lpstr>
      <vt:lpstr>Longitudinal Spin Structure</vt:lpstr>
      <vt:lpstr>Longitudinal Spin Structure</vt:lpstr>
      <vt:lpstr>Quark TMD Distributions in SIDIS</vt:lpstr>
      <vt:lpstr>Quark TMD Distributions</vt:lpstr>
      <vt:lpstr>Spatial Imaging of Nucleons</vt:lpstr>
      <vt:lpstr>Deeply Virtual Compton Scattering</vt:lpstr>
      <vt:lpstr>Towards Spatial Imaging</vt:lpstr>
      <vt:lpstr>Gluon Distributions</vt:lpstr>
      <vt:lpstr>The Nucleus: A Laboratory for QCD</vt:lpstr>
      <vt:lpstr>High Gluon Densities in Nuclei</vt:lpstr>
      <vt:lpstr>Lepton-Nucleus Scattering</vt:lpstr>
      <vt:lpstr>Nuclear PDFs </vt:lpstr>
      <vt:lpstr>Nuclear PDFs</vt:lpstr>
      <vt:lpstr>Di-hadron Correlations</vt:lpstr>
      <vt:lpstr>Diffractive Scattering</vt:lpstr>
      <vt:lpstr>Exclusive Vector Meson Production</vt:lpstr>
      <vt:lpstr>Spatial Gluon Distribution</vt:lpstr>
      <vt:lpstr>Precision Measurement of sin^2⁡〖θ_W^eff 〗</vt:lpstr>
      <vt:lpstr>ERL eRHIC</vt:lpstr>
      <vt:lpstr>MEIC</vt:lpstr>
      <vt:lpstr>DIS Kinematics</vt:lpstr>
      <vt:lpstr>SIDIS Kinematics</vt:lpstr>
      <vt:lpstr>DVCS Kinematics</vt:lpstr>
      <vt:lpstr>Detector Layout</vt:lpstr>
      <vt:lpstr>PowerPoint Presentation</vt:lpstr>
      <vt:lpstr>PowerPoint Presentation</vt:lpstr>
      <vt:lpstr>Longitudinal Spin Structure</vt:lpstr>
      <vt:lpstr>Transverse Momentum Dependence</vt:lpstr>
      <vt:lpstr>Spatial Imaging DVCS</vt:lpstr>
      <vt:lpstr>Saturation Scale QS</vt:lpstr>
      <vt:lpstr>Diffractive Cross Section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Eyser, Kjeld Oleg</dc:creator>
  <cp:lastModifiedBy>Eyser, Kjeld Oleg</cp:lastModifiedBy>
  <cp:revision>75</cp:revision>
  <dcterms:created xsi:type="dcterms:W3CDTF">2006-08-16T00:00:00Z</dcterms:created>
  <dcterms:modified xsi:type="dcterms:W3CDTF">2013-04-04T16:11:05Z</dcterms:modified>
</cp:coreProperties>
</file>